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Lobster"/>
      <p:regular r:id="rId27"/>
    </p:embeddedFont>
    <p:embeddedFont>
      <p:font typeface="Spectral"/>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Spectral-regular.fntdata"/><Relationship Id="rId27" Type="http://schemas.openxmlformats.org/officeDocument/2006/relationships/font" Target="fonts/Lobst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pectral-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ectral-boldItalic.fntdata"/><Relationship Id="rId30" Type="http://schemas.openxmlformats.org/officeDocument/2006/relationships/font" Target="fonts/Spectral-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2adda549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2adda549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2a4d23bdd_6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2a4d23bdd_6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02bfbc98f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02bfbc98f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f2a4d23bdd_6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f2a4d23bdd_6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482fd32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482fd32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2bfbc98f5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02bfbc98f5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482fd32a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482fd32a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2a4d23bdd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2a4d23bdd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f2a4d23bd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f2a4d23bd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f2a4d23bdd_5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f2a4d23bdd_5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f2a4d23bdd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f2a4d23bdd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02bfbc98f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02bfbc98f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12956f6e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f12956f6e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02bfbc98f5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02bfbc98f5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2adda54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2adda54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2adda54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2adda54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402750" y="1033200"/>
            <a:ext cx="8490900" cy="1506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3400"/>
              <a:t>                          </a:t>
            </a:r>
            <a:r>
              <a:rPr i="1" lang="en" sz="2177">
                <a:latin typeface="Spectral"/>
                <a:ea typeface="Spectral"/>
                <a:cs typeface="Spectral"/>
                <a:sym typeface="Spectral"/>
              </a:rPr>
              <a:t>SNU</a:t>
            </a:r>
            <a:r>
              <a:rPr lang="en" sz="3400"/>
              <a:t> </a:t>
            </a:r>
            <a:endParaRPr sz="3400"/>
          </a:p>
          <a:p>
            <a:pPr indent="0" lvl="0" marL="0" rtl="0" algn="l">
              <a:spcBef>
                <a:spcPts val="0"/>
              </a:spcBef>
              <a:spcAft>
                <a:spcPts val="0"/>
              </a:spcAft>
              <a:buNone/>
            </a:pPr>
            <a:r>
              <a:rPr lang="en" sz="3400"/>
              <a:t>                          </a:t>
            </a:r>
            <a:r>
              <a:rPr lang="en" sz="4511">
                <a:latin typeface="Lobster"/>
                <a:ea typeface="Lobster"/>
                <a:cs typeface="Lobster"/>
                <a:sym typeface="Lobster"/>
              </a:rPr>
              <a:t>ROADMAP</a:t>
            </a:r>
            <a:endParaRPr sz="4511">
              <a:latin typeface="Lobster"/>
              <a:ea typeface="Lobster"/>
              <a:cs typeface="Lobster"/>
              <a:sym typeface="Lobster"/>
            </a:endParaRPr>
          </a:p>
          <a:p>
            <a:pPr indent="0" lvl="0" marL="0" rtl="0" algn="ctr">
              <a:spcBef>
                <a:spcPts val="0"/>
              </a:spcBef>
              <a:spcAft>
                <a:spcPts val="0"/>
              </a:spcAft>
              <a:buNone/>
            </a:pPr>
            <a:r>
              <a:rPr lang="en" sz="1400"/>
              <a:t>                                                      </a:t>
            </a:r>
            <a:endParaRPr sz="1400"/>
          </a:p>
        </p:txBody>
      </p:sp>
      <p:sp>
        <p:nvSpPr>
          <p:cNvPr id="55" name="Google Shape;55;p13"/>
          <p:cNvSpPr txBox="1"/>
          <p:nvPr/>
        </p:nvSpPr>
        <p:spPr>
          <a:xfrm rot="-953">
            <a:off x="2408096" y="3446069"/>
            <a:ext cx="4327800" cy="176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t/>
            </a:r>
            <a:endParaRPr sz="1300">
              <a:solidFill>
                <a:schemeClr val="dk1"/>
              </a:solidFill>
            </a:endParaRPr>
          </a:p>
          <a:p>
            <a:pPr indent="0" lvl="0" marL="0" rtl="0" algn="ctr">
              <a:lnSpc>
                <a:spcPct val="115000"/>
              </a:lnSpc>
              <a:spcBef>
                <a:spcPts val="0"/>
              </a:spcBef>
              <a:spcAft>
                <a:spcPts val="0"/>
              </a:spcAft>
              <a:buNone/>
            </a:pPr>
            <a:r>
              <a:rPr b="1" lang="en" sz="1300">
                <a:solidFill>
                  <a:schemeClr val="dk1"/>
                </a:solidFill>
              </a:rPr>
              <a:t>Kush Goyal</a:t>
            </a:r>
            <a:endParaRPr b="1" sz="1300">
              <a:solidFill>
                <a:schemeClr val="dk1"/>
              </a:solidFill>
            </a:endParaRPr>
          </a:p>
          <a:p>
            <a:pPr indent="0" lvl="0" marL="0" rtl="0" algn="ctr">
              <a:lnSpc>
                <a:spcPct val="115000"/>
              </a:lnSpc>
              <a:spcBef>
                <a:spcPts val="0"/>
              </a:spcBef>
              <a:spcAft>
                <a:spcPts val="0"/>
              </a:spcAft>
              <a:buNone/>
            </a:pPr>
            <a:r>
              <a:rPr b="1" lang="en" sz="1300">
                <a:solidFill>
                  <a:schemeClr val="dk1"/>
                </a:solidFill>
              </a:rPr>
              <a:t>P Vishnu Tej</a:t>
            </a:r>
            <a:endParaRPr b="1" sz="13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b="1" lang="en" sz="1300">
                <a:solidFill>
                  <a:schemeClr val="dk1"/>
                </a:solidFill>
              </a:rPr>
              <a:t>Lakshay Jain</a:t>
            </a:r>
            <a:endParaRPr b="1" sz="13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b="1" lang="en" sz="1300">
                <a:solidFill>
                  <a:schemeClr val="dk1"/>
                </a:solidFill>
              </a:rPr>
              <a:t>Moksh Jaswal</a:t>
            </a:r>
            <a:endParaRPr b="1" sz="1300">
              <a:solidFill>
                <a:schemeClr val="dk1"/>
              </a:solidFill>
            </a:endParaRPr>
          </a:p>
          <a:p>
            <a:pPr indent="0" lvl="0" marL="0" rtl="0" algn="ctr">
              <a:lnSpc>
                <a:spcPct val="115000"/>
              </a:lnSpc>
              <a:spcBef>
                <a:spcPts val="0"/>
              </a:spcBef>
              <a:spcAft>
                <a:spcPts val="0"/>
              </a:spcAft>
              <a:buClr>
                <a:schemeClr val="dk1"/>
              </a:buClr>
              <a:buSzPts val="1100"/>
              <a:buFont typeface="Arial"/>
              <a:buNone/>
            </a:pPr>
            <a:r>
              <a:rPr b="1" lang="en" sz="1300">
                <a:solidFill>
                  <a:schemeClr val="dk1"/>
                </a:solidFill>
              </a:rPr>
              <a:t> Mrityunjay Singh</a:t>
            </a:r>
            <a:endParaRPr b="1" sz="1200">
              <a:solidFill>
                <a:schemeClr val="dk1"/>
              </a:solidFill>
            </a:endParaRPr>
          </a:p>
          <a:p>
            <a:pPr indent="0" lvl="0" marL="0" rtl="0" algn="ctr">
              <a:lnSpc>
                <a:spcPct val="115000"/>
              </a:lnSpc>
              <a:spcBef>
                <a:spcPts val="0"/>
              </a:spcBef>
              <a:spcAft>
                <a:spcPts val="0"/>
              </a:spcAft>
              <a:buNone/>
            </a:pPr>
            <a:r>
              <a:t/>
            </a:r>
            <a:endParaRPr sz="13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3"/>
          <p:cNvSpPr txBox="1"/>
          <p:nvPr>
            <p:ph type="title"/>
          </p:nvPr>
        </p:nvSpPr>
        <p:spPr>
          <a:xfrm>
            <a:off x="419650" y="4380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520"/>
              <a:t>News </a:t>
            </a:r>
            <a:r>
              <a:rPr b="1" lang="en" sz="2520"/>
              <a:t>Gallery</a:t>
            </a:r>
            <a:endParaRPr b="1" sz="2520"/>
          </a:p>
        </p:txBody>
      </p:sp>
      <p:sp>
        <p:nvSpPr>
          <p:cNvPr id="112" name="Google Shape;112;p23"/>
          <p:cNvSpPr txBox="1"/>
          <p:nvPr>
            <p:ph idx="1" type="body"/>
          </p:nvPr>
        </p:nvSpPr>
        <p:spPr>
          <a:xfrm>
            <a:off x="419650" y="1010700"/>
            <a:ext cx="3590700" cy="3732300"/>
          </a:xfrm>
          <a:prstGeom prst="rect">
            <a:avLst/>
          </a:prstGeom>
        </p:spPr>
        <p:txBody>
          <a:bodyPr anchorCtr="0" anchor="t" bIns="91425" lIns="91425" spcFirstLastPara="1" rIns="91425" wrap="square" tIns="91425">
            <a:normAutofit lnSpcReduction="20000"/>
          </a:bodyPr>
          <a:lstStyle/>
          <a:p>
            <a:pPr indent="-342900" lvl="0" marL="457200" rtl="0" algn="just">
              <a:spcBef>
                <a:spcPts val="0"/>
              </a:spcBef>
              <a:spcAft>
                <a:spcPts val="0"/>
              </a:spcAft>
              <a:buClr>
                <a:schemeClr val="dk1"/>
              </a:buClr>
              <a:buSzPts val="1800"/>
              <a:buAutoNum type="arabicPeriod"/>
            </a:pPr>
            <a:r>
              <a:rPr lang="en">
                <a:solidFill>
                  <a:schemeClr val="dk1"/>
                </a:solidFill>
              </a:rPr>
              <a:t>Catch up on the latest news surrounding our university in this module of our website.</a:t>
            </a:r>
            <a:endParaRPr>
              <a:solidFill>
                <a:schemeClr val="dk1"/>
              </a:solidFill>
            </a:endParaRPr>
          </a:p>
          <a:p>
            <a:pPr indent="-342900" lvl="0" marL="457200" rtl="0" algn="just">
              <a:spcBef>
                <a:spcPts val="0"/>
              </a:spcBef>
              <a:spcAft>
                <a:spcPts val="0"/>
              </a:spcAft>
              <a:buClr>
                <a:schemeClr val="dk1"/>
              </a:buClr>
              <a:buSzPts val="1800"/>
              <a:buAutoNum type="arabicPeriod"/>
            </a:pPr>
            <a:r>
              <a:rPr lang="en">
                <a:solidFill>
                  <a:schemeClr val="dk1"/>
                </a:solidFill>
              </a:rPr>
              <a:t>Milestones, Achievements, Placements, Fests, Events, Webinars, etc., if it’s related to </a:t>
            </a:r>
            <a:r>
              <a:rPr lang="en">
                <a:solidFill>
                  <a:schemeClr val="dk1"/>
                </a:solidFill>
              </a:rPr>
              <a:t>our</a:t>
            </a:r>
            <a:r>
              <a:rPr lang="en">
                <a:solidFill>
                  <a:schemeClr val="dk1"/>
                </a:solidFill>
              </a:rPr>
              <a:t> university, it’s in our gallery.</a:t>
            </a:r>
            <a:endParaRPr>
              <a:solidFill>
                <a:schemeClr val="dk1"/>
              </a:solidFill>
            </a:endParaRPr>
          </a:p>
          <a:p>
            <a:pPr indent="-342900" lvl="0" marL="457200" rtl="0" algn="just">
              <a:spcBef>
                <a:spcPts val="0"/>
              </a:spcBef>
              <a:spcAft>
                <a:spcPts val="0"/>
              </a:spcAft>
              <a:buClr>
                <a:schemeClr val="dk1"/>
              </a:buClr>
              <a:buSzPts val="1800"/>
              <a:buAutoNum type="arabicPeriod"/>
            </a:pPr>
            <a:r>
              <a:rPr lang="en">
                <a:solidFill>
                  <a:schemeClr val="dk1"/>
                </a:solidFill>
              </a:rPr>
              <a:t>The news would be curated regularly to keep the students up to date.</a:t>
            </a:r>
            <a:endParaRPr>
              <a:solidFill>
                <a:schemeClr val="dk1"/>
              </a:solidFill>
            </a:endParaRPr>
          </a:p>
          <a:p>
            <a:pPr indent="-329170" lvl="0" marL="457200" rtl="0" algn="just">
              <a:spcBef>
                <a:spcPts val="0"/>
              </a:spcBef>
              <a:spcAft>
                <a:spcPts val="0"/>
              </a:spcAft>
              <a:buClr>
                <a:schemeClr val="dk1"/>
              </a:buClr>
              <a:buSzPts val="1584"/>
              <a:buAutoNum type="arabicPeriod"/>
            </a:pPr>
            <a:r>
              <a:rPr lang="en" sz="1583">
                <a:solidFill>
                  <a:schemeClr val="dk1"/>
                </a:solidFill>
              </a:rPr>
              <a:t>HTML,CSS,EJS,MONGODB,NODE JS,EXPRESS</a:t>
            </a:r>
            <a:endParaRPr sz="1583">
              <a:solidFill>
                <a:schemeClr val="dk1"/>
              </a:solidFill>
            </a:endParaRPr>
          </a:p>
        </p:txBody>
      </p:sp>
      <p:pic>
        <p:nvPicPr>
          <p:cNvPr id="113" name="Google Shape;113;p23"/>
          <p:cNvPicPr preferRelativeResize="0"/>
          <p:nvPr/>
        </p:nvPicPr>
        <p:blipFill>
          <a:blip r:embed="rId3">
            <a:alphaModFix/>
          </a:blip>
          <a:stretch>
            <a:fillRect/>
          </a:stretch>
        </p:blipFill>
        <p:spPr>
          <a:xfrm>
            <a:off x="4279200" y="1411899"/>
            <a:ext cx="4701699" cy="2644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FEATURES</a:t>
            </a:r>
            <a:endParaRPr/>
          </a:p>
        </p:txBody>
      </p:sp>
      <p:sp>
        <p:nvSpPr>
          <p:cNvPr id="119" name="Google Shape;11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5"/>
          <p:cNvSpPr txBox="1"/>
          <p:nvPr/>
        </p:nvSpPr>
        <p:spPr>
          <a:xfrm>
            <a:off x="152400" y="2827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5" name="Google Shape;12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Resource Bank</a:t>
            </a:r>
            <a:endParaRPr b="1"/>
          </a:p>
        </p:txBody>
      </p:sp>
      <p:sp>
        <p:nvSpPr>
          <p:cNvPr id="126" name="Google Shape;126;p25"/>
          <p:cNvSpPr txBox="1"/>
          <p:nvPr>
            <p:ph idx="1" type="body"/>
          </p:nvPr>
        </p:nvSpPr>
        <p:spPr>
          <a:xfrm>
            <a:off x="311700" y="1024250"/>
            <a:ext cx="3428400" cy="3912000"/>
          </a:xfrm>
          <a:prstGeom prst="rect">
            <a:avLst/>
          </a:prstGeom>
        </p:spPr>
        <p:txBody>
          <a:bodyPr anchorCtr="0" anchor="t" bIns="91425" lIns="91425" spcFirstLastPara="1" rIns="91425" wrap="square" tIns="91425">
            <a:normAutofit fontScale="85000" lnSpcReduction="20000"/>
          </a:bodyPr>
          <a:lstStyle/>
          <a:p>
            <a:pPr indent="-325755" lvl="0" marL="457200" rtl="0" algn="just">
              <a:spcBef>
                <a:spcPts val="0"/>
              </a:spcBef>
              <a:spcAft>
                <a:spcPts val="0"/>
              </a:spcAft>
              <a:buClr>
                <a:srgbClr val="000000"/>
              </a:buClr>
              <a:buSzPct val="100000"/>
              <a:buAutoNum type="arabicPeriod"/>
            </a:pPr>
            <a:r>
              <a:rPr lang="en">
                <a:solidFill>
                  <a:srgbClr val="000000"/>
                </a:solidFill>
              </a:rPr>
              <a:t>Students can see the reviews provided by their peers or their seniors who have already completed the course and devise their strategy.</a:t>
            </a:r>
            <a:endParaRPr>
              <a:solidFill>
                <a:srgbClr val="000000"/>
              </a:solidFill>
            </a:endParaRPr>
          </a:p>
          <a:p>
            <a:pPr indent="-325755" lvl="0" marL="457200" rtl="0" algn="just">
              <a:spcBef>
                <a:spcPts val="0"/>
              </a:spcBef>
              <a:spcAft>
                <a:spcPts val="0"/>
              </a:spcAft>
              <a:buClr>
                <a:schemeClr val="dk1"/>
              </a:buClr>
              <a:buSzPct val="100000"/>
              <a:buAutoNum type="arabicPeriod"/>
            </a:pPr>
            <a:r>
              <a:rPr lang="en">
                <a:solidFill>
                  <a:schemeClr val="dk1"/>
                </a:solidFill>
              </a:rPr>
              <a:t>The students can contribute resources, past quizzes and, other related materials.</a:t>
            </a:r>
            <a:endParaRPr>
              <a:solidFill>
                <a:srgbClr val="000000"/>
              </a:solidFill>
            </a:endParaRPr>
          </a:p>
          <a:p>
            <a:pPr indent="-325755" lvl="0" marL="457200" rtl="0" algn="just">
              <a:spcBef>
                <a:spcPts val="0"/>
              </a:spcBef>
              <a:spcAft>
                <a:spcPts val="0"/>
              </a:spcAft>
              <a:buClr>
                <a:srgbClr val="000000"/>
              </a:buClr>
              <a:buSzPct val="100000"/>
              <a:buAutoNum type="arabicPeriod"/>
            </a:pPr>
            <a:r>
              <a:rPr lang="en">
                <a:solidFill>
                  <a:srgbClr val="000000"/>
                </a:solidFill>
              </a:rPr>
              <a:t>This system helps to clear doubts and confusion regarding how to begin preparing for a particular course and, students can learn from others experiences.</a:t>
            </a:r>
            <a:endParaRPr>
              <a:solidFill>
                <a:srgbClr val="000000"/>
              </a:solidFill>
            </a:endParaRPr>
          </a:p>
          <a:p>
            <a:pPr indent="-325755" lvl="0" marL="457200" rtl="0" algn="just">
              <a:spcBef>
                <a:spcPts val="0"/>
              </a:spcBef>
              <a:spcAft>
                <a:spcPts val="0"/>
              </a:spcAft>
              <a:buClr>
                <a:schemeClr val="dk1"/>
              </a:buClr>
              <a:buSzPct val="100000"/>
              <a:buAutoNum type="arabicPeriod"/>
            </a:pPr>
            <a:r>
              <a:rPr lang="en">
                <a:solidFill>
                  <a:schemeClr val="dk1"/>
                </a:solidFill>
              </a:rPr>
              <a:t>HTML,CSS,EJS,MONGODB,NODE JS,EXPRESS</a:t>
            </a:r>
            <a:endParaRPr>
              <a:solidFill>
                <a:schemeClr val="dk1"/>
              </a:solidFill>
            </a:endParaRPr>
          </a:p>
        </p:txBody>
      </p:sp>
      <p:pic>
        <p:nvPicPr>
          <p:cNvPr id="127" name="Google Shape;127;p25"/>
          <p:cNvPicPr preferRelativeResize="0"/>
          <p:nvPr/>
        </p:nvPicPr>
        <p:blipFill>
          <a:blip r:embed="rId3">
            <a:alphaModFix amt="89000"/>
          </a:blip>
          <a:stretch>
            <a:fillRect/>
          </a:stretch>
        </p:blipFill>
        <p:spPr>
          <a:xfrm>
            <a:off x="3979000" y="1272513"/>
            <a:ext cx="4897951" cy="2919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26"/>
          <p:cNvSpPr txBox="1"/>
          <p:nvPr>
            <p:ph type="title"/>
          </p:nvPr>
        </p:nvSpPr>
        <p:spPr>
          <a:xfrm>
            <a:off x="3425075" y="-95500"/>
            <a:ext cx="5560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Home page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7"/>
          <p:cNvSpPr txBox="1"/>
          <p:nvPr>
            <p:ph type="title"/>
          </p:nvPr>
        </p:nvSpPr>
        <p:spPr>
          <a:xfrm>
            <a:off x="73850" y="-60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Courses</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8"/>
          <p:cNvSpPr txBox="1"/>
          <p:nvPr>
            <p:ph type="title"/>
          </p:nvPr>
        </p:nvSpPr>
        <p:spPr>
          <a:xfrm>
            <a:off x="3132650" y="-61600"/>
            <a:ext cx="3598800" cy="511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 Material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6" name="Shape 146"/>
        <p:cNvGrpSpPr/>
        <p:nvPr/>
      </p:nvGrpSpPr>
      <p:grpSpPr>
        <a:xfrm>
          <a:off x="0" y="0"/>
          <a:ext cx="0" cy="0"/>
          <a:chOff x="0" y="0"/>
          <a:chExt cx="0" cy="0"/>
        </a:xfrm>
      </p:grpSpPr>
      <p:sp>
        <p:nvSpPr>
          <p:cNvPr id="147" name="Google Shape;147;p29"/>
          <p:cNvSpPr txBox="1"/>
          <p:nvPr>
            <p:ph idx="1" type="body"/>
          </p:nvPr>
        </p:nvSpPr>
        <p:spPr>
          <a:xfrm>
            <a:off x="0" y="3812400"/>
            <a:ext cx="8520600" cy="133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i="1" lang="en" sz="1350">
                <a:solidFill>
                  <a:srgbClr val="666666"/>
                </a:solidFill>
                <a:highlight>
                  <a:srgbClr val="FFFFFF"/>
                </a:highlight>
              </a:rPr>
              <a:t>    </a:t>
            </a:r>
            <a:endParaRPr i="1" sz="1350">
              <a:solidFill>
                <a:srgbClr val="666666"/>
              </a:solidFill>
              <a:highlight>
                <a:srgbClr val="FFFFFF"/>
              </a:highlight>
            </a:endParaRPr>
          </a:p>
        </p:txBody>
      </p:sp>
      <p:sp>
        <p:nvSpPr>
          <p:cNvPr id="148" name="Google Shape;148;p29"/>
          <p:cNvSpPr txBox="1"/>
          <p:nvPr/>
        </p:nvSpPr>
        <p:spPr>
          <a:xfrm>
            <a:off x="858750" y="633775"/>
            <a:ext cx="6803100" cy="923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3400"/>
              <a:t>             </a:t>
            </a:r>
            <a:r>
              <a:rPr lang="en" sz="3000"/>
              <a:t> </a:t>
            </a:r>
            <a:r>
              <a:rPr lang="en" sz="4800"/>
              <a:t>Thank You</a:t>
            </a:r>
            <a:endParaRPr sz="4800"/>
          </a:p>
        </p:txBody>
      </p:sp>
      <p:sp>
        <p:nvSpPr>
          <p:cNvPr id="149" name="Google Shape;149;p29"/>
          <p:cNvSpPr txBox="1"/>
          <p:nvPr/>
        </p:nvSpPr>
        <p:spPr>
          <a:xfrm>
            <a:off x="7721800" y="4238300"/>
            <a:ext cx="2021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000"/>
          </a:p>
          <a:p>
            <a:pPr indent="0" lvl="0" marL="0" rtl="0" algn="l">
              <a:spcBef>
                <a:spcPts val="0"/>
              </a:spcBef>
              <a:spcAft>
                <a:spcPts val="0"/>
              </a:spcAft>
              <a:buNone/>
            </a:pPr>
            <a:r>
              <a:t/>
            </a:r>
            <a:endParaRPr/>
          </a:p>
        </p:txBody>
      </p:sp>
      <p:sp>
        <p:nvSpPr>
          <p:cNvPr id="150" name="Google Shape;150;p29"/>
          <p:cNvSpPr txBox="1"/>
          <p:nvPr/>
        </p:nvSpPr>
        <p:spPr>
          <a:xfrm>
            <a:off x="2406600" y="2775700"/>
            <a:ext cx="4330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6100"/>
              </a:spcAft>
              <a:buClr>
                <a:schemeClr val="dk1"/>
              </a:buClr>
              <a:buSzPts val="1100"/>
              <a:buFont typeface="Arial"/>
              <a:buNone/>
            </a:pPr>
            <a:r>
              <a:rPr lang="en" sz="1200">
                <a:solidFill>
                  <a:schemeClr val="lt1"/>
                </a:solidFill>
                <a:latin typeface="Roboto"/>
                <a:ea typeface="Roboto"/>
                <a:cs typeface="Roboto"/>
                <a:sym typeface="Roboto"/>
              </a:rPr>
              <a:t>“In order to succeed, your desire for success should be greater than your fear of failure.”  </a:t>
            </a:r>
            <a:endParaRPr sz="1200">
              <a:solidFill>
                <a:schemeClr val="lt1"/>
              </a:solidFill>
              <a:latin typeface="Roboto"/>
              <a:ea typeface="Roboto"/>
              <a:cs typeface="Roboto"/>
              <a:sym typeface="Roboto"/>
            </a:endParaRPr>
          </a:p>
        </p:txBody>
      </p:sp>
      <p:sp>
        <p:nvSpPr>
          <p:cNvPr id="151" name="Google Shape;151;p29"/>
          <p:cNvSpPr txBox="1"/>
          <p:nvPr/>
        </p:nvSpPr>
        <p:spPr>
          <a:xfrm>
            <a:off x="5651775" y="3996050"/>
            <a:ext cx="1803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6100"/>
              </a:spcAft>
              <a:buClr>
                <a:schemeClr val="dk1"/>
              </a:buClr>
              <a:buSzPts val="1100"/>
              <a:buFont typeface="Arial"/>
              <a:buNone/>
            </a:pPr>
            <a:r>
              <a:rPr lang="en" sz="1200">
                <a:solidFill>
                  <a:schemeClr val="lt1"/>
                </a:solidFill>
                <a:latin typeface="Roboto"/>
                <a:ea typeface="Roboto"/>
                <a:cs typeface="Roboto"/>
                <a:sym typeface="Roboto"/>
              </a:rPr>
              <a:t>~</a:t>
            </a:r>
            <a:r>
              <a:rPr lang="en" sz="1200">
                <a:solidFill>
                  <a:schemeClr val="lt1"/>
                </a:solidFill>
                <a:latin typeface="Roboto"/>
                <a:ea typeface="Roboto"/>
                <a:cs typeface="Roboto"/>
                <a:sym typeface="Roboto"/>
              </a:rPr>
              <a:t> Bill Cosby</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4625" y="-59675"/>
            <a:ext cx="9219402" cy="5222178"/>
          </a:xfrm>
          <a:prstGeom prst="rect">
            <a:avLst/>
          </a:prstGeom>
          <a:noFill/>
          <a:ln>
            <a:noFill/>
          </a:ln>
        </p:spPr>
      </p:pic>
      <p:sp>
        <p:nvSpPr>
          <p:cNvPr id="61" name="Google Shape;61;p14"/>
          <p:cNvSpPr txBox="1"/>
          <p:nvPr>
            <p:ph type="title"/>
          </p:nvPr>
        </p:nvSpPr>
        <p:spPr>
          <a:xfrm>
            <a:off x="102575" y="1735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     </a:t>
            </a:r>
            <a:endParaRPr/>
          </a:p>
        </p:txBody>
      </p:sp>
      <p:sp>
        <p:nvSpPr>
          <p:cNvPr id="62" name="Google Shape;62;p14"/>
          <p:cNvSpPr txBox="1"/>
          <p:nvPr>
            <p:ph idx="1" type="body"/>
          </p:nvPr>
        </p:nvSpPr>
        <p:spPr>
          <a:xfrm>
            <a:off x="694175" y="1544175"/>
            <a:ext cx="4057500" cy="2974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chemeClr val="dk1"/>
                </a:solidFill>
              </a:rPr>
              <a:t>An integrated </a:t>
            </a:r>
            <a:r>
              <a:rPr lang="en">
                <a:solidFill>
                  <a:schemeClr val="dk1"/>
                </a:solidFill>
              </a:rPr>
              <a:t>web-based application for SNU students.</a:t>
            </a:r>
            <a:r>
              <a:rPr lang="en" sz="1100">
                <a:solidFill>
                  <a:schemeClr val="dk1"/>
                </a:solidFill>
              </a:rPr>
              <a:t> </a:t>
            </a:r>
            <a:endParaRPr sz="1100">
              <a:solidFill>
                <a:srgbClr val="222222"/>
              </a:solidFill>
            </a:endParaRPr>
          </a:p>
          <a:p>
            <a:pPr indent="0" lvl="0" marL="0" rtl="0" algn="l">
              <a:spcBef>
                <a:spcPts val="1200"/>
              </a:spcBef>
              <a:spcAft>
                <a:spcPts val="0"/>
              </a:spcAft>
              <a:buNone/>
            </a:pPr>
            <a:r>
              <a:rPr lang="en">
                <a:solidFill>
                  <a:srgbClr val="222222"/>
                </a:solidFill>
              </a:rPr>
              <a:t>Application </a:t>
            </a:r>
            <a:r>
              <a:rPr lang="en">
                <a:solidFill>
                  <a:srgbClr val="222222"/>
                </a:solidFill>
              </a:rPr>
              <a:t>constitutes</a:t>
            </a:r>
            <a:r>
              <a:rPr lang="en">
                <a:solidFill>
                  <a:srgbClr val="222222"/>
                </a:solidFill>
              </a:rPr>
              <a:t> of :</a:t>
            </a:r>
            <a:endParaRPr>
              <a:solidFill>
                <a:srgbClr val="222222"/>
              </a:solidFill>
            </a:endParaRPr>
          </a:p>
          <a:p>
            <a:pPr indent="-342900" lvl="0" marL="457200" rtl="0" algn="l">
              <a:spcBef>
                <a:spcPts val="1200"/>
              </a:spcBef>
              <a:spcAft>
                <a:spcPts val="0"/>
              </a:spcAft>
              <a:buClr>
                <a:srgbClr val="222222"/>
              </a:buClr>
              <a:buSzPts val="1800"/>
              <a:buAutoNum type="arabicPeriod"/>
            </a:pPr>
            <a:r>
              <a:rPr lang="en">
                <a:solidFill>
                  <a:srgbClr val="222222"/>
                </a:solidFill>
              </a:rPr>
              <a:t>E-Mart</a:t>
            </a:r>
            <a:endParaRPr>
              <a:solidFill>
                <a:srgbClr val="222222"/>
              </a:solidFill>
            </a:endParaRPr>
          </a:p>
          <a:p>
            <a:pPr indent="-342900" lvl="0" marL="457200" rtl="0" algn="l">
              <a:spcBef>
                <a:spcPts val="0"/>
              </a:spcBef>
              <a:spcAft>
                <a:spcPts val="0"/>
              </a:spcAft>
              <a:buClr>
                <a:srgbClr val="222222"/>
              </a:buClr>
              <a:buSzPts val="1800"/>
              <a:buAutoNum type="arabicPeriod"/>
            </a:pPr>
            <a:r>
              <a:rPr lang="en">
                <a:solidFill>
                  <a:srgbClr val="222222"/>
                </a:solidFill>
              </a:rPr>
              <a:t>Library</a:t>
            </a:r>
            <a:endParaRPr>
              <a:solidFill>
                <a:srgbClr val="222222"/>
              </a:solidFill>
            </a:endParaRPr>
          </a:p>
          <a:p>
            <a:pPr indent="-342900" lvl="0" marL="457200" rtl="0" algn="l">
              <a:spcBef>
                <a:spcPts val="0"/>
              </a:spcBef>
              <a:spcAft>
                <a:spcPts val="0"/>
              </a:spcAft>
              <a:buClr>
                <a:srgbClr val="222222"/>
              </a:buClr>
              <a:buSzPts val="1800"/>
              <a:buAutoNum type="arabicPeriod"/>
            </a:pPr>
            <a:r>
              <a:rPr lang="en">
                <a:solidFill>
                  <a:srgbClr val="222222"/>
                </a:solidFill>
              </a:rPr>
              <a:t>News Gallery</a:t>
            </a:r>
            <a:endParaRPr>
              <a:solidFill>
                <a:srgbClr val="222222"/>
              </a:solidFill>
            </a:endParaRPr>
          </a:p>
          <a:p>
            <a:pPr indent="-342900" lvl="0" marL="457200" rtl="0" algn="l">
              <a:spcBef>
                <a:spcPts val="0"/>
              </a:spcBef>
              <a:spcAft>
                <a:spcPts val="0"/>
              </a:spcAft>
              <a:buClr>
                <a:srgbClr val="222222"/>
              </a:buClr>
              <a:buSzPts val="1800"/>
              <a:buAutoNum type="arabicPeriod"/>
            </a:pPr>
            <a:r>
              <a:rPr lang="en">
                <a:solidFill>
                  <a:srgbClr val="222222"/>
                </a:solidFill>
              </a:rPr>
              <a:t>Resource Bank</a:t>
            </a:r>
            <a:endParaRPr>
              <a:solidFill>
                <a:srgbClr val="222222"/>
              </a:solidFill>
            </a:endParaRPr>
          </a:p>
          <a:p>
            <a:pPr indent="0" lvl="0" marL="0" rtl="0" algn="l">
              <a:spcBef>
                <a:spcPts val="1200"/>
              </a:spcBef>
              <a:spcAft>
                <a:spcPts val="1200"/>
              </a:spcAft>
              <a:buNone/>
            </a:pPr>
            <a:r>
              <a:t/>
            </a:r>
            <a:endParaRPr>
              <a:solidFill>
                <a:srgbClr val="222222"/>
              </a:solidFill>
            </a:endParaRPr>
          </a:p>
        </p:txBody>
      </p:sp>
      <p:sp>
        <p:nvSpPr>
          <p:cNvPr id="63" name="Google Shape;63;p14"/>
          <p:cNvSpPr txBox="1"/>
          <p:nvPr>
            <p:ph type="title"/>
          </p:nvPr>
        </p:nvSpPr>
        <p:spPr>
          <a:xfrm>
            <a:off x="694175" y="760463"/>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620"/>
              <a:t>Project Definition</a:t>
            </a:r>
            <a:endParaRPr b="1" sz="262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144750" y="151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Motivation </a:t>
            </a:r>
            <a:endParaRPr b="1"/>
          </a:p>
        </p:txBody>
      </p:sp>
      <p:sp>
        <p:nvSpPr>
          <p:cNvPr id="69" name="Google Shape;69;p15"/>
          <p:cNvSpPr txBox="1"/>
          <p:nvPr/>
        </p:nvSpPr>
        <p:spPr>
          <a:xfrm>
            <a:off x="6625400" y="3171875"/>
            <a:ext cx="2383500" cy="2031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solidFill>
                  <a:schemeClr val="dk1"/>
                </a:solidFill>
              </a:rPr>
              <a:t>Throughout our years at SNU which we spent on campus, each one of us has faced some or the other problems regarding different issues. Through this project, we try to tackle some of those challenges which students face on a daily basis. </a:t>
            </a:r>
            <a:endParaRPr b="1"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70" name="Google Shape;70;p15"/>
          <p:cNvSpPr txBox="1"/>
          <p:nvPr/>
        </p:nvSpPr>
        <p:spPr>
          <a:xfrm>
            <a:off x="0" y="962475"/>
            <a:ext cx="2561100" cy="1385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b="1" lang="en" sz="1300">
                <a:solidFill>
                  <a:schemeClr val="dk1"/>
                </a:solidFill>
              </a:rPr>
              <a:t>The motive behind SNU Roadmap is to help students and guide them throughout their journey at SNU. </a:t>
            </a:r>
            <a:endParaRPr b="1" sz="13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 name="Shape 74"/>
        <p:cNvGrpSpPr/>
        <p:nvPr/>
      </p:nvGrpSpPr>
      <p:grpSpPr>
        <a:xfrm>
          <a:off x="0" y="0"/>
          <a:ext cx="0" cy="0"/>
          <a:chOff x="0" y="0"/>
          <a:chExt cx="0" cy="0"/>
        </a:xfrm>
      </p:grpSpPr>
      <p:pic>
        <p:nvPicPr>
          <p:cNvPr id="75" name="Google Shape;75;p16"/>
          <p:cNvPicPr preferRelativeResize="0"/>
          <p:nvPr/>
        </p:nvPicPr>
        <p:blipFill>
          <a:blip r:embed="rId4">
            <a:alphaModFix/>
          </a:blip>
          <a:stretch>
            <a:fillRect/>
          </a:stretch>
        </p:blipFill>
        <p:spPr>
          <a:xfrm>
            <a:off x="0" y="0"/>
            <a:ext cx="9144000" cy="5143500"/>
          </a:xfrm>
          <a:prstGeom prst="rect">
            <a:avLst/>
          </a:prstGeom>
          <a:noFill/>
          <a:ln>
            <a:noFill/>
          </a:ln>
        </p:spPr>
      </p:pic>
      <p:sp>
        <p:nvSpPr>
          <p:cNvPr id="76" name="Google Shape;76;p16"/>
          <p:cNvSpPr txBox="1"/>
          <p:nvPr>
            <p:ph type="title"/>
          </p:nvPr>
        </p:nvSpPr>
        <p:spPr>
          <a:xfrm>
            <a:off x="466925" y="537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E-Mart (Mini-Mart)</a:t>
            </a:r>
            <a:endParaRPr b="1">
              <a:solidFill>
                <a:schemeClr val="lt1"/>
              </a:solidFill>
            </a:endParaRPr>
          </a:p>
        </p:txBody>
      </p:sp>
      <p:sp>
        <p:nvSpPr>
          <p:cNvPr id="77" name="Google Shape;77;p16"/>
          <p:cNvSpPr txBox="1"/>
          <p:nvPr>
            <p:ph idx="1" type="body"/>
          </p:nvPr>
        </p:nvSpPr>
        <p:spPr>
          <a:xfrm>
            <a:off x="95275" y="1338575"/>
            <a:ext cx="69000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chemeClr val="lt1"/>
              </a:buClr>
              <a:buSzPts val="1800"/>
              <a:buAutoNum type="arabicPeriod"/>
            </a:pPr>
            <a:r>
              <a:rPr b="1" lang="en">
                <a:solidFill>
                  <a:schemeClr val="lt1"/>
                </a:solidFill>
              </a:rPr>
              <a:t>This module would display the products in Mini-Mart along with their availability and prices.</a:t>
            </a:r>
            <a:endParaRPr b="1">
              <a:solidFill>
                <a:schemeClr val="lt1"/>
              </a:solidFill>
            </a:endParaRPr>
          </a:p>
          <a:p>
            <a:pPr indent="-342900" lvl="0" marL="457200" rtl="0" algn="just">
              <a:spcBef>
                <a:spcPts val="0"/>
              </a:spcBef>
              <a:spcAft>
                <a:spcPts val="0"/>
              </a:spcAft>
              <a:buClr>
                <a:schemeClr val="lt1"/>
              </a:buClr>
              <a:buSzPts val="1800"/>
              <a:buAutoNum type="arabicPeriod"/>
            </a:pPr>
            <a:r>
              <a:rPr b="1" lang="en">
                <a:solidFill>
                  <a:schemeClr val="lt1"/>
                </a:solidFill>
              </a:rPr>
              <a:t>Students would be able to add products to their carts and pay for them and can pick up their order at any convenient time. </a:t>
            </a:r>
            <a:endParaRPr b="1">
              <a:solidFill>
                <a:schemeClr val="lt1"/>
              </a:solidFill>
            </a:endParaRPr>
          </a:p>
          <a:p>
            <a:pPr indent="-336550" lvl="0" marL="457200" rtl="0" algn="just">
              <a:spcBef>
                <a:spcPts val="0"/>
              </a:spcBef>
              <a:spcAft>
                <a:spcPts val="0"/>
              </a:spcAft>
              <a:buClr>
                <a:schemeClr val="lt1"/>
              </a:buClr>
              <a:buSzPts val="1700"/>
              <a:buAutoNum type="arabicPeriod"/>
            </a:pPr>
            <a:r>
              <a:rPr b="1" lang="en" sz="1700">
                <a:solidFill>
                  <a:schemeClr val="lt1"/>
                </a:solidFill>
              </a:rPr>
              <a:t>Additionally, we would render 3d models of items for aesthetic purposes.</a:t>
            </a:r>
            <a:endParaRPr b="1" sz="2400">
              <a:solidFill>
                <a:schemeClr val="lt1"/>
              </a:solidFill>
            </a:endParaRPr>
          </a:p>
          <a:p>
            <a:pPr indent="0" lvl="0" marL="0" rtl="0" algn="l">
              <a:spcBef>
                <a:spcPts val="1200"/>
              </a:spcBef>
              <a:spcAft>
                <a:spcPts val="1200"/>
              </a:spcAft>
              <a:buNone/>
            </a:pPr>
            <a:r>
              <a:rPr lang="en"/>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FEATURES</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311700" y="321875"/>
            <a:ext cx="7805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SNULIB (Library)</a:t>
            </a:r>
            <a:endParaRPr b="1">
              <a:solidFill>
                <a:schemeClr val="lt1"/>
              </a:solidFill>
            </a:endParaRPr>
          </a:p>
        </p:txBody>
      </p:sp>
      <p:sp>
        <p:nvSpPr>
          <p:cNvPr id="89" name="Google Shape;89;p18"/>
          <p:cNvSpPr txBox="1"/>
          <p:nvPr>
            <p:ph idx="1" type="body"/>
          </p:nvPr>
        </p:nvSpPr>
        <p:spPr>
          <a:xfrm>
            <a:off x="311700" y="1129575"/>
            <a:ext cx="4817100" cy="3449700"/>
          </a:xfrm>
          <a:prstGeom prst="rect">
            <a:avLst/>
          </a:prstGeom>
        </p:spPr>
        <p:txBody>
          <a:bodyPr anchorCtr="0" anchor="t" bIns="91425" lIns="91425" spcFirstLastPara="1" rIns="91425" wrap="square" tIns="91425">
            <a:normAutofit fontScale="77500" lnSpcReduction="20000"/>
          </a:bodyPr>
          <a:lstStyle/>
          <a:p>
            <a:pPr indent="-317182" lvl="0" marL="457200" rtl="0" algn="just">
              <a:spcBef>
                <a:spcPts val="0"/>
              </a:spcBef>
              <a:spcAft>
                <a:spcPts val="0"/>
              </a:spcAft>
              <a:buClr>
                <a:schemeClr val="lt1"/>
              </a:buClr>
              <a:buSzPct val="100000"/>
              <a:buAutoNum type="arabicPeriod"/>
            </a:pPr>
            <a:r>
              <a:rPr b="1" lang="en">
                <a:solidFill>
                  <a:schemeClr val="lt1"/>
                </a:solidFill>
              </a:rPr>
              <a:t>A platform that will aid in the management of books currently available in the library. It will contain records of all the books from the library. </a:t>
            </a:r>
            <a:endParaRPr b="1">
              <a:solidFill>
                <a:schemeClr val="lt1"/>
              </a:solidFill>
            </a:endParaRPr>
          </a:p>
          <a:p>
            <a:pPr indent="-317182" lvl="0" marL="457200" rtl="0" algn="just">
              <a:spcBef>
                <a:spcPts val="0"/>
              </a:spcBef>
              <a:spcAft>
                <a:spcPts val="0"/>
              </a:spcAft>
              <a:buClr>
                <a:schemeClr val="lt1"/>
              </a:buClr>
              <a:buSzPct val="100000"/>
              <a:buAutoNum type="arabicPeriod"/>
            </a:pPr>
            <a:r>
              <a:rPr b="1" lang="en">
                <a:solidFill>
                  <a:schemeClr val="lt1"/>
                </a:solidFill>
              </a:rPr>
              <a:t>Its has two views, notably admin view and student view, with a secure authentication system.</a:t>
            </a:r>
            <a:endParaRPr b="1">
              <a:solidFill>
                <a:schemeClr val="lt1"/>
              </a:solidFill>
            </a:endParaRPr>
          </a:p>
          <a:p>
            <a:pPr indent="-317182" lvl="0" marL="457200" rtl="0" algn="just">
              <a:spcBef>
                <a:spcPts val="0"/>
              </a:spcBef>
              <a:spcAft>
                <a:spcPts val="0"/>
              </a:spcAft>
              <a:buClr>
                <a:schemeClr val="lt1"/>
              </a:buClr>
              <a:buSzPct val="100000"/>
              <a:buAutoNum type="arabicPeriod"/>
            </a:pPr>
            <a:r>
              <a:rPr b="1" lang="en">
                <a:solidFill>
                  <a:schemeClr val="lt1"/>
                </a:solidFill>
              </a:rPr>
              <a:t>The student can search for the books by name, see the status of the availability of the book and its location in the library.</a:t>
            </a:r>
            <a:endParaRPr b="1">
              <a:solidFill>
                <a:schemeClr val="lt1"/>
              </a:solidFill>
            </a:endParaRPr>
          </a:p>
          <a:p>
            <a:pPr indent="-317182" lvl="0" marL="457200" rtl="0" algn="just">
              <a:spcBef>
                <a:spcPts val="0"/>
              </a:spcBef>
              <a:spcAft>
                <a:spcPts val="0"/>
              </a:spcAft>
              <a:buClr>
                <a:schemeClr val="lt1"/>
              </a:buClr>
              <a:buSzPct val="100000"/>
              <a:buAutoNum type="arabicPeriod"/>
            </a:pPr>
            <a:r>
              <a:rPr b="1" lang="en">
                <a:solidFill>
                  <a:schemeClr val="lt1"/>
                </a:solidFill>
              </a:rPr>
              <a:t>The admin side can issue the book to the student and perform crud operations to delete and add new books and change the status and location of the books.</a:t>
            </a:r>
            <a:endParaRPr b="1">
              <a:solidFill>
                <a:schemeClr val="lt1"/>
              </a:solidFill>
            </a:endParaRPr>
          </a:p>
          <a:p>
            <a:pPr indent="-317182" lvl="0" marL="457200" rtl="0" algn="just">
              <a:spcBef>
                <a:spcPts val="0"/>
              </a:spcBef>
              <a:spcAft>
                <a:spcPts val="0"/>
              </a:spcAft>
              <a:buClr>
                <a:schemeClr val="lt1"/>
              </a:buClr>
              <a:buSzPct val="100000"/>
              <a:buAutoNum type="arabicPeriod"/>
            </a:pPr>
            <a:r>
              <a:rPr b="1" lang="en">
                <a:solidFill>
                  <a:schemeClr val="lt1"/>
                </a:solidFill>
              </a:rPr>
              <a:t>HTML,CSS,EJS,MONGODB,NODE JS,EXPRESS</a:t>
            </a:r>
            <a:endParaRPr b="1">
              <a:solidFill>
                <a:schemeClr val="lt1"/>
              </a:solidFill>
            </a:endParaRPr>
          </a:p>
          <a:p>
            <a:pPr indent="0" lvl="0" marL="0" rtl="0" algn="just">
              <a:spcBef>
                <a:spcPts val="1200"/>
              </a:spcBef>
              <a:spcAft>
                <a:spcPts val="1200"/>
              </a:spcAft>
              <a:buNone/>
            </a:pPr>
            <a:r>
              <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 name="Shape 97"/>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pic>
        <p:nvPicPr>
          <p:cNvPr id="102" name="Google Shape;102;p21"/>
          <p:cNvPicPr preferRelativeResize="0"/>
          <p:nvPr/>
        </p:nvPicPr>
        <p:blipFill>
          <a:blip r:embed="rId4">
            <a:alphaModFix/>
          </a:blip>
          <a:stretch>
            <a:fillRect/>
          </a:stretch>
        </p:blipFill>
        <p:spPr>
          <a:xfrm>
            <a:off x="0" y="0"/>
            <a:ext cx="9143998"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